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2772452_Probabilistic_Pursuits_on_the_Gr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E7B2-2814-4B2C-9B7F-F9DF167A4C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Probabilistic pursuit on grid</a:t>
            </a:r>
            <a:endParaRPr lang="LID4096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6C895D-74C7-4757-8D49-F82F975B9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4630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err="1"/>
              <a:t>Submittied</a:t>
            </a:r>
            <a:r>
              <a:rPr lang="en-US" dirty="0"/>
              <a:t> by: Ramy </a:t>
            </a:r>
            <a:r>
              <a:rPr lang="en-US" dirty="0" err="1"/>
              <a:t>Masalha</a:t>
            </a:r>
            <a:endParaRPr lang="en-US" dirty="0"/>
          </a:p>
          <a:p>
            <a:pPr algn="l"/>
            <a:r>
              <a:rPr lang="en-US" dirty="0"/>
              <a:t>Based on “Probabilistic Pursuits on the grid” paper, By A.M. </a:t>
            </a:r>
            <a:r>
              <a:rPr lang="en-US" dirty="0" err="1"/>
              <a:t>Bruckstein</a:t>
            </a:r>
            <a:r>
              <a:rPr lang="en-US" dirty="0"/>
              <a:t> , C.L. Mallows , and I.A. Wagner.</a:t>
            </a:r>
          </a:p>
          <a:p>
            <a:pPr algn="l"/>
            <a:r>
              <a:rPr lang="en-US" dirty="0">
                <a:hlinkClick r:id="rId2"/>
              </a:rPr>
              <a:t>https://www.researchgate.net/publication/2772452_Probabilistic_Pursuits_on_the_Grid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304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B65BB66-EA7E-4C2C-851F-C3ADE4749A1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Figure – only chance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not to get smaller</a:t>
                </a:r>
                <a:endParaRPr lang="LID4096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B65BB66-EA7E-4C2C-851F-C3ADE4749A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128" t="-6452" r="-922" b="-783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B72927-BC41-4895-8F89-FB8E84EA22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5896" y="2018545"/>
            <a:ext cx="7811258" cy="4697412"/>
          </a:xfrm>
        </p:spPr>
      </p:pic>
    </p:spTree>
    <p:extLst>
      <p:ext uri="{BB962C8B-B14F-4D97-AF65-F5344CB8AC3E}">
        <p14:creationId xmlns:p14="http://schemas.microsoft.com/office/powerpoint/2010/main" val="2933424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DC981-2E06-4EA6-9BB0-EDE22B06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CB352F-48CE-42AF-8232-E586BBDDA4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Therefore,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reaches the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b="0" dirty="0"/>
                  <a:t>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0" dirty="0"/>
                  <a:t>, and it “resists” not to go left during the time interval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b="0" dirty="0"/>
                  <a:t>, then the distance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b="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b="0" dirty="0"/>
                  <a:t> is guaranteed to become smaller.</a:t>
                </a:r>
              </a:p>
              <a:p>
                <a:r>
                  <a:rPr lang="en-US" dirty="0"/>
                  <a:t>In other words, the probability for having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/>
                  <a:t> is bounded from bellow by: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</m:t>
                                </m:r>
                              </m:den>
                            </m:f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</m:den>
                            </m:f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sup>
                    </m:sSup>
                  </m:oMath>
                </a14:m>
                <a:r>
                  <a:rPr lang="en-US" b="0" dirty="0"/>
                  <a:t>.</a:t>
                </a:r>
              </a:p>
              <a:p>
                <a:r>
                  <a:rPr lang="en-US" dirty="0"/>
                  <a:t>Q.E.D</a:t>
                </a:r>
                <a:endParaRPr lang="en-US" b="0" dirty="0"/>
              </a:p>
              <a:p>
                <a:pPr marL="0" indent="0">
                  <a:buNone/>
                </a:pPr>
                <a:endParaRPr lang="LID4096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CB352F-48CE-42AF-8232-E586BBDDA4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 r="-1206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110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09474-927B-478F-8D52-7CF61919E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EE36C-381D-481C-A96B-A18D71A1C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Result 2: The stationary path-distribution is uniform.</a:t>
            </a:r>
          </a:p>
        </p:txBody>
      </p:sp>
    </p:spTree>
    <p:extLst>
      <p:ext uri="{BB962C8B-B14F-4D97-AF65-F5344CB8AC3E}">
        <p14:creationId xmlns:p14="http://schemas.microsoft.com/office/powerpoint/2010/main" val="3497422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BB4C3-6E91-4BB5-AFD6-0BDA49902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summary – main ideas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702B7-BDCC-4ADE-927E-4DD09FA68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paths followed by successive ants form a Markov chain, with the state-space being all paths from the origin to T.</a:t>
            </a:r>
          </a:p>
          <a:p>
            <a:r>
              <a:rPr lang="en-US" dirty="0"/>
              <a:t>It can be shown that this chain is irreducible and aperiodic (and therefore ergodic)</a:t>
            </a:r>
          </a:p>
          <a:p>
            <a:r>
              <a:rPr lang="en-US" dirty="0"/>
              <a:t>We shall prove that the uniform distribution over the set, A, of monotonic paths is stationary.</a:t>
            </a:r>
            <a:endParaRPr lang="LID4096" dirty="0"/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39053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1BE11-7272-4B85-BA6A-4B07D0ACB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</a:t>
            </a:r>
            <a:endParaRPr lang="LID4096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3FFCFC-95C6-4199-94E2-56732D74E9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have a supply of black and white balls, and a series of urns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r>
                  <a:rPr lang="en-US" dirty="0"/>
                  <a:t>, which initially are all empty. At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 2, …,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, an agent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places a ball, either white or black,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. At each time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∆+1, …</m:t>
                    </m:r>
                  </m:oMath>
                </a14:m>
                <a:r>
                  <a:rPr lang="en-US" dirty="0"/>
                  <a:t>, agent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takes a ball at random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(which at time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/>
                  <a:t> contains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/>
                  <a:t> balls) and places it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. At each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∆, 2∆+1, …</m:t>
                    </m:r>
                  </m:oMath>
                </a14:m>
                <a:r>
                  <a:rPr lang="en-US" dirty="0"/>
                  <a:t>, agent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takes a ball at random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places it in U2, and so on. For each urn, the number of balls it contains starts by rising from zero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/>
                  <a:t>, stays there a while, and then decreases to zero.</a:t>
                </a:r>
                <a:endParaRPr lang="LID4096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3FFCFC-95C6-4199-94E2-56732D74E9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 r="-1277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1769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9CB0-FC53-4E07-BFBB-A487CCE85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FD8BCD-9F0B-4C32-84F6-2FFB86C7C7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This description is equivalent to that of probabilistic pursuit, if we take a white ball for a right-step and a black ball for an up-step, and identify the position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b="0" i="0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</m:oMath>
                </a14:m>
                <a:r>
                  <a:rPr lang="en-US" dirty="0"/>
                  <a:t> with w + </a:t>
                </a:r>
                <a:r>
                  <a:rPr lang="en-US" dirty="0" err="1"/>
                  <a:t>ib</a:t>
                </a:r>
                <a:r>
                  <a:rPr lang="en-US" dirty="0"/>
                  <a:t> where w (respectively, b) is the total number of white (respectively, black) balls this agent has seen by time t. The number of white (black) balls in urn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 corresponds to the x (y) position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 relative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  <a:endParaRPr lang="LID4096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FD8BCD-9F0B-4C32-84F6-2FFB86C7C7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 r="-142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3730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CB96-A058-4E1D-871E-587FC62A4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continued – main idea</a:t>
            </a:r>
            <a:endParaRPr lang="LID4096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CCFD3B-D444-4BDC-A4A6-98823CCD43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Suppose the path of the pursued target,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is chosen uniformly from the set of all monotonic paths, A, e.g., by drawing from an urn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white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/>
                  <a:t> black balls, and moving right on white and up on black.</a:t>
                </a:r>
              </a:p>
              <a:p>
                <a:r>
                  <a:rPr lang="en-US" dirty="0"/>
                  <a:t>Using the  urn representation, we can obtain the distribution over all possible paths for the kth ant by considering a sequence of urns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</m:t>
                    </m:r>
                  </m:oMath>
                </a14:m>
                <a:r>
                  <a:rPr lang="en-US" dirty="0"/>
                  <a:t> with the black and white balls being moved downstream, as described earlier.</a:t>
                </a:r>
              </a:p>
              <a:p>
                <a:r>
                  <a:rPr lang="en-US" dirty="0"/>
                  <a:t>The distribution of paths for the kth agent is given by the distribution of ball-color sequences seen entering the urn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in this process.</a:t>
                </a:r>
              </a:p>
              <a:p>
                <a:r>
                  <a:rPr lang="en-US" dirty="0"/>
                  <a:t>Disregarding the color of balls, by symmetry all (a + b)! sequences of balls are equally probable to appear as inputs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b="0" dirty="0"/>
              </a:p>
              <a:p>
                <a:r>
                  <a:rPr lang="en-US" dirty="0"/>
                  <a:t>Hence, all possible sequences of black and white balls are also equiprobably seen entering the kth urn. Q.E.D</a:t>
                </a:r>
                <a:endParaRPr lang="LID4096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CCFD3B-D444-4BDC-A4A6-98823CCD43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1570" r="-851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8287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55B95-B08F-4453-B267-A19B99060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8B51E-C845-495F-9DDF-05A37FC8F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Result 3: Assuming stationarity, the average path is the straight line from origin to target, and agents are usually very near the average path.</a:t>
            </a:r>
            <a:endParaRPr lang="LID4096" sz="3200" dirty="0"/>
          </a:p>
        </p:txBody>
      </p:sp>
    </p:spTree>
    <p:extLst>
      <p:ext uri="{BB962C8B-B14F-4D97-AF65-F5344CB8AC3E}">
        <p14:creationId xmlns:p14="http://schemas.microsoft.com/office/powerpoint/2010/main" val="425250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FD8F8-2123-49AB-940E-CF6BC2B5C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Figure – agents are usually very near the average path.</a:t>
            </a:r>
            <a:br>
              <a:rPr lang="en-US" sz="2400" dirty="0"/>
            </a:br>
            <a:r>
              <a:rPr lang="en-US" sz="2400" dirty="0"/>
              <a:t>Gray level of the patches depicts the percentage of agents stepped on the corresponding patch.</a:t>
            </a:r>
            <a:endParaRPr lang="LID4096" sz="2400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04405520-2D4C-4E5E-9252-F690B42061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892" y="2019176"/>
            <a:ext cx="8007552" cy="4754485"/>
          </a:xfrm>
        </p:spPr>
      </p:pic>
    </p:spTree>
    <p:extLst>
      <p:ext uri="{BB962C8B-B14F-4D97-AF65-F5344CB8AC3E}">
        <p14:creationId xmlns:p14="http://schemas.microsoft.com/office/powerpoint/2010/main" val="2011388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260011-FB3B-4D85-BC1E-AD518F224C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Result 4</a:t>
                </a:r>
                <a:r>
                  <a:rPr lang="en-US" dirty="0"/>
                  <a:t>: Assuming stationarity, the probability for an agent to step on coordinate (x, y) on the grid (when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0≤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) is: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This result stems from the fact that the stationary path-distribution is uniform, and that the number of paths on the grid from origin 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passing in coordinate (x, y) is given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endParaRPr lang="LID4096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260011-FB3B-4D85-BC1E-AD518F224C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12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9519F-6D37-4901-9B00-896DA5387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A(</a:t>
            </a:r>
            <a:r>
              <a:rPr lang="en-US" dirty="0" err="1"/>
              <a:t>ge</a:t>
            </a:r>
            <a:r>
              <a:rPr lang="en-US" dirty="0"/>
              <a:t>)</a:t>
            </a:r>
            <a:r>
              <a:rPr lang="en-US" dirty="0" err="1"/>
              <a:t>nt</a:t>
            </a:r>
            <a:r>
              <a:rPr lang="en-US" dirty="0"/>
              <a:t> system introduction</a:t>
            </a:r>
            <a:endParaRPr lang="LID4096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500FD3-1463-43CC-A304-0B0E3547A8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There are N agents.</a:t>
                </a:r>
              </a:p>
              <a:p>
                <a:r>
                  <a:rPr lang="en-US" dirty="0"/>
                  <a:t>First a(</a:t>
                </a:r>
                <a:r>
                  <a:rPr lang="en-US" dirty="0" err="1"/>
                  <a:t>ge</a:t>
                </a:r>
                <a:r>
                  <a:rPr lang="en-US" dirty="0"/>
                  <a:t>)</a:t>
                </a:r>
                <a:r>
                  <a:rPr lang="en-US" dirty="0" err="1"/>
                  <a:t>nt</a:t>
                </a:r>
                <a:r>
                  <a:rPr lang="en-US" dirty="0"/>
                  <a:t> follows an arbitrary path from the origin S=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(0, 0)</m:t>
                    </m:r>
                  </m:oMath>
                </a14:m>
                <a:r>
                  <a:rPr lang="en-US" dirty="0"/>
                  <a:t> to some target T=(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u="sng" dirty="0"/>
                  <a:t>on the grid</a:t>
                </a:r>
                <a:r>
                  <a:rPr lang="en-US" dirty="0"/>
                  <a:t>, jumping from point to point at each time unit.</a:t>
                </a:r>
              </a:p>
              <a:p>
                <a:r>
                  <a:rPr lang="en-US" dirty="0"/>
                  <a:t>For simplicity, Agent locations on the grid will be encoded as complex numbers: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After each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US" dirty="0"/>
                  <a:t> (integer) time units, a new agent starts moving.</a:t>
                </a:r>
              </a:p>
              <a:p>
                <a:r>
                  <a:rPr lang="en-US" dirty="0"/>
                  <a:t>Agent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chases agent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by making jumps according to the following probabilistic rule: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500FD3-1463-43CC-A304-0B0E3547A8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970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BC21-738D-4C9A-B6D3-A0768566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E1F379-4F53-468C-B616-6AA588AF00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3880773"/>
              </a:xfrm>
            </p:spPr>
            <p:txBody>
              <a:bodyPr/>
              <a:lstStyle/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is at distance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dirty="0"/>
                      <m:t>∆</m:t>
                    </m:r>
                  </m:oMath>
                </a14:m>
                <a:r>
                  <a:rPr lang="en-US" dirty="0"/>
                  <a:t>x, ∆y)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, then the next position of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is determined by: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/>
                    </m:d>
                  </m:oMath>
                </a14:m>
                <a:r>
                  <a:rPr lang="en-US" dirty="0"/>
                  <a:t> are random variables taking values in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 −1,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/>
                  <a:t> according to: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𝑃𝑟𝑜𝑏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𝑠𝑖𝑔𝑛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dirty="0"/>
                      <m:t>∆</m:t>
                    </m:r>
                    <m:r>
                      <m:rPr>
                        <m:nor/>
                      </m:rPr>
                      <a:rPr lang="en-US" b="0" i="0" dirty="0" smtClean="0"/>
                      <m:t>x</m:t>
                    </m:r>
                    <m:r>
                      <m:rPr>
                        <m:nor/>
                      </m:rPr>
                      <a:rPr lang="en-US" b="0" i="0" dirty="0" smtClean="0"/>
                      <m:t>)} = 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dirty="0"/>
                          <m:t>∆</m:t>
                        </m:r>
                        <m:r>
                          <m:rPr>
                            <m:nor/>
                          </m:rPr>
                          <a:rPr lang="en-US" dirty="0" smtClean="0"/>
                          <m:t>x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dirty="0"/>
                          <m:t>∆</m:t>
                        </m:r>
                        <m:r>
                          <m:rPr>
                            <m:nor/>
                          </m:rPr>
                          <a:rPr lang="en-US" dirty="0"/>
                          <m:t>x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dirty="0"/>
                          <m:t>∆</m:t>
                        </m:r>
                        <m:r>
                          <m:rPr>
                            <m:nor/>
                          </m:rPr>
                          <a:rPr lang="en-US" dirty="0"/>
                          <m:t>y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r>
                  <a:rPr lang="en-US" dirty="0"/>
                  <a:t>,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𝑃𝑟𝑜𝑏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𝑠𝑖𝑔𝑛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dirty="0"/>
                      <m:t>∆</m:t>
                    </m:r>
                    <m:r>
                      <m:rPr>
                        <m:nor/>
                      </m:rPr>
                      <a:rPr lang="en-US" b="0" i="0" dirty="0" smtClean="0"/>
                      <m:t>y</m:t>
                    </m:r>
                    <m:r>
                      <m:rPr>
                        <m:nor/>
                      </m:rPr>
                      <a:rPr lang="en-US" dirty="0"/>
                      <m:t>)</m:t>
                    </m:r>
                    <m:r>
                      <m:rPr>
                        <m:nor/>
                      </m:rPr>
                      <a:rPr lang="en-US" b="0" i="0" dirty="0" smtClean="0"/>
                      <m:t> * </m:t>
                    </m:r>
                    <m:r>
                      <m:rPr>
                        <m:nor/>
                      </m:rPr>
                      <a:rPr lang="en-US" b="0" i="0" dirty="0" smtClean="0"/>
                      <m:t>i</m:t>
                    </m:r>
                    <m:r>
                      <m:rPr>
                        <m:nor/>
                      </m:rPr>
                      <a:rPr lang="en-US" dirty="0"/>
                      <m:t>} = 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dirty="0"/>
                          <m:t>∆</m:t>
                        </m:r>
                        <m:r>
                          <m:rPr>
                            <m:nor/>
                          </m:rPr>
                          <a:rPr lang="en-US" dirty="0"/>
                          <m:t>y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dirty="0"/>
                          <m:t>∆</m:t>
                        </m:r>
                        <m:r>
                          <m:rPr>
                            <m:nor/>
                          </m:rPr>
                          <a:rPr lang="en-US" dirty="0"/>
                          <m:t>x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dirty="0"/>
                          <m:t>∆</m:t>
                        </m:r>
                        <m:r>
                          <m:rPr>
                            <m:nor/>
                          </m:rPr>
                          <a:rPr lang="en-US" dirty="0"/>
                          <m:t>y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  <a:endParaRPr lang="LID4096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E1F379-4F53-468C-B616-6AA588AF00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3880773"/>
              </a:xfrm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8699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FE2C3-F8C9-4F0A-8300-22B86ACF4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– Initial path</a:t>
            </a:r>
            <a:endParaRPr lang="LID4096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378C76-96FA-4A28-8A52-ACA8AB94DA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5" y="1575788"/>
            <a:ext cx="8596668" cy="4835626"/>
          </a:xfrm>
        </p:spPr>
      </p:pic>
    </p:spTree>
    <p:extLst>
      <p:ext uri="{BB962C8B-B14F-4D97-AF65-F5344CB8AC3E}">
        <p14:creationId xmlns:p14="http://schemas.microsoft.com/office/powerpoint/2010/main" val="57510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AAE7E-56DF-4CA3-A7FC-43DD3A1C1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– chase rule</a:t>
            </a:r>
            <a:endParaRPr lang="LID4096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0FF8ABF-6B00-413D-B826-2C1DBEC62F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0384" y="2160588"/>
            <a:ext cx="6271269" cy="3881437"/>
          </a:xfrm>
        </p:spPr>
      </p:pic>
    </p:spTree>
    <p:extLst>
      <p:ext uri="{BB962C8B-B14F-4D97-AF65-F5344CB8AC3E}">
        <p14:creationId xmlns:p14="http://schemas.microsoft.com/office/powerpoint/2010/main" val="48197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4D03D4-039D-48B9-A81E-2A6FBD2C55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i="1" dirty="0"/>
                  <a:t>Result 1 – The agents will converge very fast to take a shortest path on the grid from S to T</a:t>
                </a:r>
              </a:p>
              <a:p>
                <a:pPr lvl="1"/>
                <a:r>
                  <a:rPr lang="en-US" sz="2800" i="1" dirty="0"/>
                  <a:t>There are many shortest paths on the grid!</a:t>
                </a:r>
              </a:p>
              <a:p>
                <a:pPr lvl="1"/>
                <a:r>
                  <a:rPr lang="en-US" sz="2800" i="1" dirty="0"/>
                  <a:t>These paths are all the paths from S to T on with length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i="1" dirty="0"/>
                  <a:t>.</a:t>
                </a:r>
                <a:endParaRPr lang="LID4096" sz="2800" i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4D03D4-039D-48B9-A81E-2A6FBD2C55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64" t="-2041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4702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B14F1-AF30-4BF1-9D6C-DEE214DAF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summary – main ideas</a:t>
            </a:r>
            <a:endParaRPr lang="LID4096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3EC240-7BB6-49AE-B9F2-FA2FCEE1B5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Denote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the length of the walk of the nth agent.</a:t>
                </a:r>
              </a:p>
              <a:p>
                <a:r>
                  <a:rPr lang="en-US" dirty="0"/>
                  <a:t>It is easy to see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Thus, it is enough to prove that the probability for having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is bounded from below by some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.</a:t>
                </a:r>
                <a:endParaRPr lang="LID4096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3EC240-7BB6-49AE-B9F2-FA2FCEE1B5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4689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5DECE-089B-4B18-9FA1-1D975E2D7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C8B3300-0677-4708-AC54-6581C2C405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/>
                  <a:t>Suppose for ease of discussion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≥0,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A path will be called </a:t>
                </a:r>
                <a:r>
                  <a:rPr lang="en-US" sz="2400" u="sng" dirty="0"/>
                  <a:t>monotonic</a:t>
                </a:r>
                <a:r>
                  <a:rPr lang="en-US" sz="2400" dirty="0"/>
                  <a:t> if it does not contain left or down steps.</a:t>
                </a:r>
              </a:p>
              <a:p>
                <a:r>
                  <a:rPr lang="en-US" sz="2400" dirty="0"/>
                  <a:t>Note that a path on the grid from S to T is a shortest path </a:t>
                </a:r>
                <a:r>
                  <a:rPr lang="en-US" sz="2400" dirty="0" err="1"/>
                  <a:t>iff</a:t>
                </a:r>
                <a:r>
                  <a:rPr lang="en-US" sz="2400" dirty="0"/>
                  <a:t> it is monotonic.</a:t>
                </a:r>
                <a:endParaRPr lang="LID4096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C8B3300-0677-4708-AC54-6581C2C405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1413" r="-567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8835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0C6D-8416-4AB3-BD31-F8B96D2EE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D7A6B0-F008-4E21-816D-D69F9027B4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. i.e. the path of agent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is not monotonic.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be the earliest interval such that the steps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took at times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cancel each other.</a:t>
                </a:r>
              </a:p>
              <a:p>
                <a:r>
                  <a:rPr lang="en-US" dirty="0"/>
                  <a:t>Assume without loss of generality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took a left step 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then it continued upwards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and it took a right step 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the position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and 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its position 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The only chance for the distance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u="sng" dirty="0"/>
                  <a:t>not to decrease</a:t>
                </a:r>
                <a:r>
                  <a:rPr lang="en-US" dirty="0"/>
                  <a:t> during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if there exist times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stepped on the line x=x’ 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and then it took a step to the left 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  <a:endParaRPr lang="LID4096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D7A6B0-F008-4E21-816D-D69F9027B4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 r="-106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56707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1115</TotalTime>
  <Words>1316</Words>
  <Application>Microsoft Office PowerPoint</Application>
  <PresentationFormat>Widescreen</PresentationFormat>
  <Paragraphs>54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Cambria Math</vt:lpstr>
      <vt:lpstr>Trebuchet MS</vt:lpstr>
      <vt:lpstr>Wingdings 3</vt:lpstr>
      <vt:lpstr>Facet</vt:lpstr>
      <vt:lpstr>Probabilistic pursuit on grid</vt:lpstr>
      <vt:lpstr>A(ge)nt system introduction</vt:lpstr>
      <vt:lpstr>PowerPoint Presentation</vt:lpstr>
      <vt:lpstr>Figure – Initial path</vt:lpstr>
      <vt:lpstr>Figure – chase rule</vt:lpstr>
      <vt:lpstr>PowerPoint Presentation</vt:lpstr>
      <vt:lpstr>Proof summary – main ideas</vt:lpstr>
      <vt:lpstr>PowerPoint Presentation</vt:lpstr>
      <vt:lpstr>PowerPoint Presentation</vt:lpstr>
      <vt:lpstr>Figure – only chance for d(A_n, A_(n+1) ) not to get smaller</vt:lpstr>
      <vt:lpstr>PowerPoint Presentation</vt:lpstr>
      <vt:lpstr>PowerPoint Presentation</vt:lpstr>
      <vt:lpstr>Proof summary – main ideas</vt:lpstr>
      <vt:lpstr>Analogy</vt:lpstr>
      <vt:lpstr>PowerPoint Presentation</vt:lpstr>
      <vt:lpstr>Proof continued – main idea</vt:lpstr>
      <vt:lpstr>PowerPoint Presentation</vt:lpstr>
      <vt:lpstr>Figure – agents are usually very near the average path. Gray level of the patches depicts the percentage of agents stepped on the corresponding patch.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Probabilistic pursuit on grid</dc:title>
  <dc:creator>Ramy Msalhh</dc:creator>
  <cp:lastModifiedBy>Ramy Msalhh</cp:lastModifiedBy>
  <cp:revision>18</cp:revision>
  <dcterms:created xsi:type="dcterms:W3CDTF">2020-02-08T15:20:08Z</dcterms:created>
  <dcterms:modified xsi:type="dcterms:W3CDTF">2020-02-09T09:55:47Z</dcterms:modified>
</cp:coreProperties>
</file>