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2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5" r:id="rId3"/>
    <p:sldId id="257" r:id="rId4"/>
    <p:sldId id="264" r:id="rId5"/>
    <p:sldId id="265" r:id="rId6"/>
    <p:sldId id="258" r:id="rId7"/>
    <p:sldId id="259" r:id="rId8"/>
    <p:sldId id="266" r:id="rId9"/>
    <p:sldId id="263" r:id="rId10"/>
    <p:sldId id="267" r:id="rId11"/>
    <p:sldId id="268" r:id="rId12"/>
    <p:sldId id="278" r:id="rId13"/>
    <p:sldId id="287" r:id="rId14"/>
    <p:sldId id="288" r:id="rId15"/>
    <p:sldId id="284" r:id="rId16"/>
    <p:sldId id="286" r:id="rId17"/>
  </p:sldIdLst>
  <p:sldSz cx="9144000" cy="6858000" type="screen4x3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0AF1-F17D-45B8-8C5B-D0DC25BD5D8A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53239-2BA3-4FAA-BAF7-CEC3016DE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0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07013-61E1-453A-95A9-320D895B6ED5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82262-98EF-450C-97AA-4DCB1064F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320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82262-98EF-450C-97AA-4DCB1064F451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1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A87E-CAEB-4789-8AC5-C49B7849AC5B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A6-A963-4FA4-8863-64E9BC02592D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66557-30DB-4F08-B521-DE99D2E23687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DD46-F2A7-4F2B-8723-11615DD4FC31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97E-C73B-4060-BCB3-3FACB3EC3E04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F8E-A1CB-47DC-B996-FC9DDE8B141D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8869-8AFC-429B-B9EA-F122A24FFA40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2936-51CC-4075-AFA6-7B5C41466777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32DB-CF76-4801-BB26-CA35A2F95C62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E088-5284-4A30-87FB-DF8F468CCF09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1DFF5-8814-4D47-94DA-85D6562E3C11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12C8927-59F1-463C-8CF5-09BAB320FA93}" type="datetime1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>Project </a:t>
            </a:r>
            <a:r>
              <a:rPr lang="en-US" sz="4400" dirty="0" smtClean="0"/>
              <a:t>On Multi-A(</a:t>
            </a:r>
            <a:r>
              <a:rPr lang="en-US" sz="4400" dirty="0" err="1" smtClean="0"/>
              <a:t>ge</a:t>
            </a:r>
            <a:r>
              <a:rPr lang="en-US" sz="4400" dirty="0" smtClean="0"/>
              <a:t>)</a:t>
            </a:r>
            <a:r>
              <a:rPr lang="en-US" sz="4400" dirty="0" err="1" smtClean="0"/>
              <a:t>nt</a:t>
            </a:r>
            <a:r>
              <a:rPr lang="en-US" sz="4400" dirty="0" smtClean="0"/>
              <a:t> Systems (236824)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8001000" cy="2514600"/>
          </a:xfrm>
        </p:spPr>
        <p:txBody>
          <a:bodyPr>
            <a:normAutofit/>
          </a:bodyPr>
          <a:lstStyle/>
          <a:p>
            <a:r>
              <a:rPr lang="en-US" sz="2000" dirty="0"/>
              <a:t>On paper: </a:t>
            </a:r>
            <a:endParaRPr lang="en-US" sz="2000" dirty="0" smtClean="0"/>
          </a:p>
          <a:p>
            <a:r>
              <a:rPr lang="en-US" sz="2000" dirty="0" smtClean="0"/>
              <a:t>Yu</a:t>
            </a:r>
            <a:r>
              <a:rPr lang="en-US" sz="2000" dirty="0"/>
              <a:t>, W., </a:t>
            </a:r>
            <a:r>
              <a:rPr lang="en-US" sz="2000" dirty="0" err="1"/>
              <a:t>Zheng</a:t>
            </a:r>
            <a:r>
              <a:rPr lang="en-US" sz="2000" dirty="0"/>
              <a:t>, W. X., Chen, G., </a:t>
            </a:r>
            <a:r>
              <a:rPr lang="en-US" sz="2000" dirty="0" err="1"/>
              <a:t>Ren</a:t>
            </a:r>
            <a:r>
              <a:rPr lang="en-US" sz="2000" dirty="0"/>
              <a:t>, W., &amp; Cao, J. </a:t>
            </a:r>
            <a:r>
              <a:rPr lang="en-US" sz="2000" dirty="0" smtClean="0"/>
              <a:t>(</a:t>
            </a:r>
            <a:r>
              <a:rPr lang="en-US" sz="2000" dirty="0"/>
              <a:t>2011). Second-order consensus in </a:t>
            </a:r>
            <a:r>
              <a:rPr lang="en-US" sz="2000" dirty="0" smtClean="0"/>
              <a:t>multi-agent </a:t>
            </a:r>
            <a:r>
              <a:rPr lang="en-US" sz="2000" dirty="0"/>
              <a:t>dynamical systems with sampled position data. </a:t>
            </a:r>
            <a:r>
              <a:rPr lang="en-US" sz="2000" i="1" dirty="0" err="1"/>
              <a:t>Automatica</a:t>
            </a:r>
            <a:r>
              <a:rPr lang="en-US" sz="2000" i="1" dirty="0"/>
              <a:t>, 47</a:t>
            </a:r>
            <a:r>
              <a:rPr lang="en-US" sz="2000" dirty="0"/>
              <a:t>, 1496–1503.</a:t>
            </a:r>
          </a:p>
          <a:p>
            <a:endParaRPr lang="en-US" dirty="0" smtClean="0"/>
          </a:p>
          <a:p>
            <a:r>
              <a:rPr lang="en-US" dirty="0"/>
              <a:t>by </a:t>
            </a:r>
            <a:r>
              <a:rPr lang="en-US" dirty="0" err="1"/>
              <a:t>Vitaly</a:t>
            </a:r>
            <a:r>
              <a:rPr lang="en-US" dirty="0"/>
              <a:t> </a:t>
            </a:r>
            <a:r>
              <a:rPr lang="en-US" dirty="0" err="1" smtClean="0"/>
              <a:t>Shalumov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contribution (cont.)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/>
                  <a:t>Corollary 3.</a:t>
                </a:r>
                <a:r>
                  <a:rPr lang="en-US" dirty="0"/>
                  <a:t> Suppose that the network G contains a directed spanning tree and all the eigenvalues of its </a:t>
                </a:r>
                <a:r>
                  <a:rPr lang="en-US" dirty="0" err="1"/>
                  <a:t>Laplacian</a:t>
                </a:r>
                <a:r>
                  <a:rPr lang="en-US" dirty="0"/>
                  <a:t> matrix are real. Then, second-order consensus in system </a:t>
                </a:r>
                <a:r>
                  <a:rPr lang="en-US" dirty="0" smtClean="0"/>
                  <a:t>can </a:t>
                </a:r>
                <a:r>
                  <a:rPr lang="en-US" dirty="0"/>
                  <a:t>be reached if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0</m:t>
                    </m:r>
                    <m:r>
                      <a:rPr lang="en-US"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β</m:t>
                    </m:r>
                    <m:r>
                      <a:rPr lang="en-US"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α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satisfied </a:t>
                </a:r>
                <a:r>
                  <a:rPr lang="en-US" dirty="0" smtClean="0"/>
                  <a:t>and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α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u="sng" dirty="0" smtClean="0"/>
                  <a:t>Surprise</a:t>
                </a:r>
                <a:r>
                  <a:rPr lang="en-US" dirty="0" smtClean="0"/>
                  <a:t>: second-order consensus cannot be reached in a general directed network with </a:t>
                </a:r>
                <a:r>
                  <a:rPr lang="en-US" u="sng" dirty="0" smtClean="0"/>
                  <a:t>complex</a:t>
                </a:r>
                <a:r>
                  <a:rPr lang="en-US" dirty="0" smtClean="0"/>
                  <a:t> Laplacian eigenvalues for a sufficiently small or a </a:t>
                </a:r>
                <a:r>
                  <a:rPr lang="en-US" dirty="0"/>
                  <a:t>sufficiently large sampling period 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875" r="-29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7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contribution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b="1" dirty="0" smtClean="0"/>
              <a:t>Remark </a:t>
            </a:r>
            <a:r>
              <a:rPr lang="en-US" sz="1800" b="1" dirty="0"/>
              <a:t>3.</a:t>
            </a:r>
            <a:r>
              <a:rPr lang="en-US" sz="1800" dirty="0"/>
              <a:t> If the network G contains a directed spanning tree and all the eigenvalues of the </a:t>
            </a:r>
            <a:r>
              <a:rPr lang="en-US" sz="1800" dirty="0" err="1"/>
              <a:t>Laplacian</a:t>
            </a:r>
            <a:r>
              <a:rPr lang="en-US" sz="1800" dirty="0"/>
              <a:t> matrix are real, then second-order consensus </a:t>
            </a:r>
            <a:r>
              <a:rPr lang="en-US" sz="1800" dirty="0" smtClean="0"/>
              <a:t>can </a:t>
            </a:r>
            <a:r>
              <a:rPr lang="en-US" sz="1800" dirty="0"/>
              <a:t>be reached for a sufficiently small sampling period T as stated in Corollary 2. </a:t>
            </a:r>
            <a:endParaRPr lang="en-US" sz="1800" dirty="0" smtClean="0"/>
          </a:p>
          <a:p>
            <a:pPr lvl="1"/>
            <a:r>
              <a:rPr lang="en-US" sz="1600" dirty="0" smtClean="0"/>
              <a:t>However</a:t>
            </a:r>
            <a:r>
              <a:rPr lang="en-US" sz="1600" dirty="0"/>
              <a:t>, if there is at least one eigenvalue of the </a:t>
            </a:r>
            <a:r>
              <a:rPr lang="en-US" sz="1600" dirty="0" err="1"/>
              <a:t>Laplacian</a:t>
            </a:r>
            <a:r>
              <a:rPr lang="en-US" sz="1600" dirty="0"/>
              <a:t> matrix having a </a:t>
            </a:r>
            <a:r>
              <a:rPr lang="en-US" sz="1600" u="sng" dirty="0"/>
              <a:t>nonzero imaginary </a:t>
            </a:r>
            <a:r>
              <a:rPr lang="en-US" sz="1600" dirty="0"/>
              <a:t>part, then second-order consensus cannot be reached for a sufficiently small sampling period T as shown in Corollary 4, which is </a:t>
            </a:r>
            <a:r>
              <a:rPr lang="en-US" sz="1600" u="sng" dirty="0"/>
              <a:t>inconsistent with the common intuition </a:t>
            </a:r>
            <a:r>
              <a:rPr lang="en-US" sz="1600" dirty="0"/>
              <a:t>that the consensus protocol </a:t>
            </a:r>
            <a:r>
              <a:rPr lang="en-US" sz="1600" dirty="0" smtClean="0"/>
              <a:t>should </a:t>
            </a:r>
            <a:r>
              <a:rPr lang="en-US" sz="1600" dirty="0"/>
              <a:t>be better if the sampled information is more accurate for a small sampling period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u="sng" dirty="0" smtClean="0"/>
              <a:t>Interestingly</a:t>
            </a:r>
            <a:r>
              <a:rPr lang="en-US" sz="1600" u="sng" dirty="0"/>
              <a:t>, </a:t>
            </a:r>
            <a:r>
              <a:rPr lang="en-US" sz="1600" dirty="0"/>
              <a:t>the nonzero imaginary part of the eigenvalue of the </a:t>
            </a:r>
            <a:r>
              <a:rPr lang="en-US" sz="1600" dirty="0" err="1"/>
              <a:t>Laplacian</a:t>
            </a:r>
            <a:r>
              <a:rPr lang="en-US" sz="1600" dirty="0"/>
              <a:t> matrix leads to possible instability of consensus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9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125"/>
            <a:ext cx="8229600" cy="48768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/>
              <a:t>Case </a:t>
            </a:r>
            <a:r>
              <a:rPr lang="en-US" sz="1800" b="1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048000" y="6539199"/>
            <a:ext cx="29225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Position and velocity states of </a:t>
            </a:r>
            <a:r>
              <a:rPr lang="en-US" sz="900" b="1" dirty="0" smtClean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the agents</a:t>
            </a:r>
            <a:r>
              <a:rPr lang="en-US" sz="900" b="1" dirty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900" b="1" dirty="0" smtClean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Case 1.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533400"/>
            <a:ext cx="2438400" cy="11856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80563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573997"/>
                    <a:gridCol w="652555"/>
                    <a:gridCol w="566648"/>
                  </a:tblGrid>
                  <a:tr h="325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96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4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80563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573997"/>
                    <a:gridCol w="652555"/>
                    <a:gridCol w="566648"/>
                  </a:tblGrid>
                  <a:tr h="409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545652" t="-1493" r="-9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45652" t="-1493" r="-8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729787" t="-1493" r="-734043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847826" t="-1493" r="-650000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58947" t="-1493" r="-214737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96262" t="-1493" r="-9065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86022" t="-1493" r="-4301" b="-180597"/>
                          </a:stretch>
                        </a:blipFill>
                      </a:tcPr>
                    </a:tc>
                  </a:tr>
                  <a:tr h="72009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00" t="-57143" r="-193600" b="-1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5" y="3071292"/>
            <a:ext cx="8079589" cy="3526169"/>
          </a:xfrm>
          <a:prstGeom prst="rect">
            <a:avLst/>
          </a:prstGeom>
        </p:spPr>
      </p:pic>
      <p:pic>
        <p:nvPicPr>
          <p:cNvPr id="15" name="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9800" y="3169984"/>
            <a:ext cx="3187818" cy="3187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641676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β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641676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8"/>
                          <a:stretch>
                            <a:fillRect l="-353333" t="-1316" r="-526667" b="-15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8"/>
                          <a:stretch>
                            <a:fillRect l="-453333" t="-1316" r="-426667" b="-15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335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Simulations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125"/>
            <a:ext cx="8229600" cy="48768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/>
              <a:t>Case </a:t>
            </a:r>
            <a:r>
              <a:rPr lang="en-US" sz="1800" b="1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403522" y="6575294"/>
            <a:ext cx="29225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Position and velocity states of the agents, Case </a:t>
            </a:r>
            <a:r>
              <a:rPr lang="en-US" sz="900" b="1" dirty="0" smtClean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533400"/>
            <a:ext cx="2438400" cy="11856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0646630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650197"/>
                    <a:gridCol w="576355"/>
                    <a:gridCol w="566648"/>
                  </a:tblGrid>
                  <a:tr h="325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96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4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0646630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650197"/>
                    <a:gridCol w="576355"/>
                    <a:gridCol w="566648"/>
                  </a:tblGrid>
                  <a:tr h="409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545652" t="-1493" r="-9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45652" t="-1493" r="-8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729787" t="-1493" r="-734043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847826" t="-1493" r="-650000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07477" t="-1493" r="-179439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571579" t="-1493" r="-102105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86022" t="-1493" r="-4301" b="-180597"/>
                          </a:stretch>
                        </a:blipFill>
                      </a:tcPr>
                    </a:tc>
                  </a:tr>
                  <a:tr h="72009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00" t="-57143" r="-193600" b="-1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6" y="2996167"/>
            <a:ext cx="8200934" cy="3579127"/>
          </a:xfrm>
          <a:prstGeom prst="rect">
            <a:avLst/>
          </a:prstGeom>
        </p:spPr>
      </p:pic>
      <p:pic>
        <p:nvPicPr>
          <p:cNvPr id="8" name="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3095245"/>
            <a:ext cx="3276600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641676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β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8641676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8"/>
                          <a:stretch>
                            <a:fillRect l="-353333" t="-1316" r="-526667" b="-15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8"/>
                          <a:stretch>
                            <a:fillRect l="-453333" t="-1316" r="-426667" b="-15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914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Simulations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125"/>
            <a:ext cx="8229600" cy="48768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/>
              <a:t>Case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403522" y="6575294"/>
            <a:ext cx="29225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Position and velocity states of the agents, Case </a:t>
            </a:r>
            <a:r>
              <a:rPr lang="en-US" sz="900" b="1" dirty="0" smtClean="0" bmk="_Toc422387899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533400"/>
            <a:ext cx="2438400" cy="11856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3172020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650197"/>
                    <a:gridCol w="576355"/>
                    <a:gridCol w="566648"/>
                  </a:tblGrid>
                  <a:tr h="325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kπ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μ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96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4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3172020"/>
                  </p:ext>
                </p:extLst>
              </p:nvPr>
            </p:nvGraphicFramePr>
            <p:xfrm>
              <a:off x="131190" y="1841369"/>
              <a:ext cx="4440813" cy="11300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7869"/>
                    <a:gridCol w="282436"/>
                    <a:gridCol w="282436"/>
                    <a:gridCol w="282436"/>
                    <a:gridCol w="282436"/>
                    <a:gridCol w="650197"/>
                    <a:gridCol w="576355"/>
                    <a:gridCol w="566648"/>
                  </a:tblGrid>
                  <a:tr h="409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545652" t="-1493" r="-9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45652" t="-1493" r="-852174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729787" t="-1493" r="-734043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847826" t="-1493" r="-650000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07477" t="-1493" r="-179439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571579" t="-1493" r="-102105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686022" t="-1493" r="-4301" b="-180597"/>
                          </a:stretch>
                        </a:blipFill>
                      </a:tcPr>
                    </a:tc>
                  </a:tr>
                  <a:tr h="72009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400" t="-57143" r="-193600" b="-1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3.1416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1.8138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1.5708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061284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β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061284"/>
                  </p:ext>
                </p:extLst>
              </p:nvPr>
            </p:nvGraphicFramePr>
            <p:xfrm>
              <a:off x="4572001" y="1828799"/>
              <a:ext cx="4440809" cy="11426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0145"/>
                    <a:gridCol w="720054"/>
                    <a:gridCol w="457200"/>
                    <a:gridCol w="457200"/>
                    <a:gridCol w="990600"/>
                    <a:gridCol w="935610"/>
                  </a:tblGrid>
                  <a:tr h="4570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Sample Time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353333" t="-1316" r="-526667" b="-16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453333" t="-1316" r="-426667" b="-16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Position and velocity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Is there consensus?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T=0.1[s]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Yes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85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Case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T= 1[s]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1.1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Figure 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No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048000"/>
            <a:ext cx="7962900" cy="3475243"/>
          </a:xfrm>
          <a:prstGeom prst="rect">
            <a:avLst/>
          </a:prstGeom>
        </p:spPr>
      </p:pic>
      <p:pic>
        <p:nvPicPr>
          <p:cNvPr id="11" name="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3095246"/>
            <a:ext cx="3203043" cy="31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/>
              <a:t>Conclusions and personal </a:t>
            </a:r>
            <a:r>
              <a:rPr lang="en-US" b="1" dirty="0" smtClean="0"/>
              <a:t>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If the eigenvalues </a:t>
            </a:r>
            <a:r>
              <a:rPr lang="en-US" dirty="0"/>
              <a:t>of the </a:t>
            </a:r>
            <a:r>
              <a:rPr lang="en-US" dirty="0" err="1"/>
              <a:t>Laplacian</a:t>
            </a:r>
            <a:r>
              <a:rPr lang="en-US" dirty="0"/>
              <a:t> matrix are real, then </a:t>
            </a:r>
            <a:r>
              <a:rPr lang="en-US" dirty="0" smtClean="0"/>
              <a:t>consensus can </a:t>
            </a:r>
            <a:r>
              <a:rPr lang="en-US" dirty="0"/>
              <a:t>be reached for any sampling period except at some critical points depending on the spectrum of the </a:t>
            </a:r>
            <a:r>
              <a:rPr lang="en-US" dirty="0" err="1"/>
              <a:t>Laplacian</a:t>
            </a:r>
            <a:r>
              <a:rPr lang="en-US" dirty="0"/>
              <a:t> </a:t>
            </a:r>
            <a:r>
              <a:rPr lang="en-US" dirty="0" smtClean="0"/>
              <a:t>matrix</a:t>
            </a:r>
          </a:p>
          <a:p>
            <a:r>
              <a:rPr lang="en-US" dirty="0" smtClean="0"/>
              <a:t>If </a:t>
            </a:r>
            <a:r>
              <a:rPr lang="en-US" dirty="0"/>
              <a:t>there exists at least one eigenvalue of the </a:t>
            </a:r>
            <a:r>
              <a:rPr lang="en-US" dirty="0" err="1"/>
              <a:t>Laplacian</a:t>
            </a:r>
            <a:r>
              <a:rPr lang="en-US" dirty="0"/>
              <a:t> matrix with a nonzero imaginary part, </a:t>
            </a:r>
            <a:r>
              <a:rPr lang="en-US" dirty="0" smtClean="0"/>
              <a:t>consensus </a:t>
            </a:r>
            <a:r>
              <a:rPr lang="en-US" dirty="0"/>
              <a:t>cannot be reached for sufficiently small or sufficiently large sampling </a:t>
            </a:r>
            <a:r>
              <a:rPr lang="en-US" dirty="0" smtClean="0"/>
              <a:t>periods</a:t>
            </a:r>
          </a:p>
          <a:p>
            <a:pPr lvl="1"/>
            <a:r>
              <a:rPr lang="en-US" dirty="0" smtClean="0"/>
              <a:t>Nevertheless some </a:t>
            </a:r>
            <a:r>
              <a:rPr lang="en-US" dirty="0"/>
              <a:t>disconnected stable consensus regions </a:t>
            </a:r>
            <a:r>
              <a:rPr lang="en-US" dirty="0" smtClean="0"/>
              <a:t>can be determined </a:t>
            </a:r>
            <a:r>
              <a:rPr lang="en-US" dirty="0"/>
              <a:t>by choosing appropriate sampling </a:t>
            </a:r>
            <a:r>
              <a:rPr lang="en-US" dirty="0" smtClean="0"/>
              <a:t>periods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A </a:t>
            </a:r>
            <a:r>
              <a:rPr lang="en-US" u="sng" dirty="0"/>
              <a:t>necessary and sufficient condition for reaching consensus </a:t>
            </a:r>
            <a:r>
              <a:rPr lang="en-US" dirty="0"/>
              <a:t>in multi-agent dynamical systems with a general </a:t>
            </a:r>
            <a:r>
              <a:rPr lang="en-US" u="sng" dirty="0"/>
              <a:t>directed</a:t>
            </a:r>
            <a:r>
              <a:rPr lang="en-US" dirty="0"/>
              <a:t> network topology is established and </a:t>
            </a:r>
            <a:r>
              <a:rPr lang="en-US" dirty="0" smtClean="0"/>
              <a:t>demonstrated</a:t>
            </a:r>
          </a:p>
          <a:p>
            <a:pPr lvl="1"/>
            <a:r>
              <a:rPr lang="en-US" dirty="0"/>
              <a:t>By using </a:t>
            </a:r>
            <a:r>
              <a:rPr lang="en-US" u="sng" dirty="0"/>
              <a:t>only sampled position</a:t>
            </a:r>
            <a:r>
              <a:rPr lang="en-US" dirty="0"/>
              <a:t> data in this paper and </a:t>
            </a:r>
            <a:r>
              <a:rPr lang="en-US" u="sng" dirty="0"/>
              <a:t>without requiring the velocity information</a:t>
            </a:r>
            <a:r>
              <a:rPr lang="en-US" dirty="0"/>
              <a:t> of agents in second-order dynamics, it is found in this paper that </a:t>
            </a:r>
            <a:r>
              <a:rPr lang="en-US" dirty="0" smtClean="0"/>
              <a:t>consensus can </a:t>
            </a:r>
            <a:r>
              <a:rPr lang="en-US" dirty="0"/>
              <a:t>be reached by appropriately choosing the sampling </a:t>
            </a:r>
            <a:r>
              <a:rPr lang="en-US" dirty="0" smtClean="0"/>
              <a:t>period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/>
              <a:t>No detailed analysis of the rate of convergence was given (the added simulation case presented interesting result: whether adding an edge increases or decreases the convergence rate is dependent on the sampling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Only the </a:t>
            </a:r>
            <a:r>
              <a:rPr lang="en-US" dirty="0"/>
              <a:t>graphs with directed spanning tree were analyzed, without addressing the graphs without a directed spanning </a:t>
            </a:r>
            <a:r>
              <a:rPr lang="en-US" dirty="0" smtClean="0"/>
              <a:t>tree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Non-uniform </a:t>
            </a:r>
            <a:r>
              <a:rPr lang="en-US" dirty="0"/>
              <a:t>sampling </a:t>
            </a:r>
            <a:r>
              <a:rPr lang="en-US" dirty="0" smtClean="0"/>
              <a:t>intervals</a:t>
            </a:r>
          </a:p>
          <a:p>
            <a:pPr lvl="1"/>
            <a:r>
              <a:rPr lang="en-US" dirty="0" smtClean="0"/>
              <a:t>Nonlinear dynamics </a:t>
            </a:r>
            <a:r>
              <a:rPr lang="en-US" dirty="0"/>
              <a:t>with time-varying </a:t>
            </a:r>
            <a:r>
              <a:rPr lang="en-US" dirty="0" smtClean="0"/>
              <a:t>velocities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general consensus </a:t>
            </a:r>
            <a:r>
              <a:rPr lang="en-US" dirty="0" smtClean="0"/>
              <a:t>protocols	</a:t>
            </a:r>
          </a:p>
          <a:p>
            <a:pPr lvl="1"/>
            <a:r>
              <a:rPr lang="en-US" dirty="0" smtClean="0"/>
              <a:t>Switching </a:t>
            </a:r>
            <a:r>
              <a:rPr lang="en-US" dirty="0"/>
              <a:t>topologies </a:t>
            </a:r>
            <a:endParaRPr lang="en-US" dirty="0" smtClean="0"/>
          </a:p>
          <a:p>
            <a:pPr lvl="1"/>
            <a:r>
              <a:rPr lang="en-US" dirty="0"/>
              <a:t>O</a:t>
            </a:r>
            <a:r>
              <a:rPr lang="en-US" dirty="0" smtClean="0"/>
              <a:t>ptimal </a:t>
            </a:r>
            <a:r>
              <a:rPr lang="en-US" dirty="0"/>
              <a:t>convergence </a:t>
            </a:r>
            <a:r>
              <a:rPr lang="en-US" dirty="0" smtClean="0"/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17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http://www.jobinterviewtools.com/blog/wp-content/uploads/2010/01/dreamstimemedium_19473030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" y="236220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uddenlyseptember.com/wp-content/uploads/2015/02/Ask-The-Right-Questions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00" y="2354785"/>
            <a:ext cx="2880000" cy="28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hrissanders.org/wp-content/uploads/2015/05/ques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57424"/>
            <a:ext cx="2880000" cy="29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514600" y="3728559"/>
            <a:ext cx="379540" cy="233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640260" y="3647118"/>
            <a:ext cx="379540" cy="233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Introduction and </a:t>
            </a:r>
            <a:r>
              <a:rPr lang="en-US" b="1" dirty="0" smtClean="0"/>
              <a:t>overview</a:t>
            </a:r>
          </a:p>
          <a:p>
            <a:r>
              <a:rPr lang="en-US" b="1" dirty="0"/>
              <a:t>Mathematical </a:t>
            </a:r>
            <a:r>
              <a:rPr lang="en-US" b="1" dirty="0" smtClean="0"/>
              <a:t>concepts</a:t>
            </a:r>
          </a:p>
          <a:p>
            <a:r>
              <a:rPr lang="en-US" b="1" dirty="0"/>
              <a:t>Main </a:t>
            </a:r>
            <a:r>
              <a:rPr lang="en-US" b="1" dirty="0" smtClean="0"/>
              <a:t>contribution</a:t>
            </a:r>
          </a:p>
          <a:p>
            <a:r>
              <a:rPr lang="en-US" b="1" dirty="0" smtClean="0"/>
              <a:t>Simulations</a:t>
            </a:r>
          </a:p>
          <a:p>
            <a:r>
              <a:rPr lang="en-US" b="1" dirty="0"/>
              <a:t>Conclusions and personal thoughts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Introduction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cooperative behavior in biology is a well know phenomena </a:t>
            </a:r>
            <a:r>
              <a:rPr lang="en-US" dirty="0" smtClean="0"/>
              <a:t>(swarming, flocking,</a:t>
            </a:r>
            <a:r>
              <a:rPr lang="en-US" dirty="0"/>
              <a:t> </a:t>
            </a:r>
            <a:r>
              <a:rPr lang="en-US" dirty="0" smtClean="0"/>
              <a:t>shoaling) </a:t>
            </a:r>
            <a:r>
              <a:rPr lang="en-US" dirty="0"/>
              <a:t>. </a:t>
            </a:r>
            <a:r>
              <a:rPr lang="en-US" dirty="0" smtClean="0"/>
              <a:t>The main idea is the same – Synchronization of some properties of the group.</a:t>
            </a:r>
          </a:p>
          <a:p>
            <a:r>
              <a:rPr lang="en-US" dirty="0" smtClean="0"/>
              <a:t>Realistic </a:t>
            </a:r>
            <a:r>
              <a:rPr lang="en-US" dirty="0"/>
              <a:t>dynamical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way communication </a:t>
            </a:r>
            <a:endParaRPr lang="en-US" dirty="0" smtClean="0"/>
          </a:p>
          <a:p>
            <a:pPr lvl="1"/>
            <a:r>
              <a:rPr lang="en-US" dirty="0" smtClean="0"/>
              <a:t>Second-order </a:t>
            </a:r>
            <a:r>
              <a:rPr lang="en-US" dirty="0"/>
              <a:t>dynamics </a:t>
            </a:r>
            <a:endParaRPr lang="en-US" dirty="0" smtClean="0"/>
          </a:p>
          <a:p>
            <a:pPr lvl="1"/>
            <a:r>
              <a:rPr lang="en-US" dirty="0" smtClean="0"/>
              <a:t>Time </a:t>
            </a:r>
            <a:r>
              <a:rPr lang="en-US" dirty="0"/>
              <a:t>delays </a:t>
            </a:r>
            <a:endParaRPr lang="en-US" dirty="0" smtClean="0"/>
          </a:p>
          <a:p>
            <a:pPr lvl="1"/>
            <a:r>
              <a:rPr lang="en-US" dirty="0" smtClean="0"/>
              <a:t>Sampling time</a:t>
            </a:r>
          </a:p>
          <a:p>
            <a:pPr lvl="1"/>
            <a:r>
              <a:rPr lang="en-US" dirty="0" smtClean="0"/>
              <a:t>Output feedback (unavailability of some states)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Introduction and </a:t>
            </a:r>
            <a:r>
              <a:rPr lang="en-US" b="1" dirty="0" smtClean="0"/>
              <a:t>overview (cont.)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literature observations</a:t>
            </a:r>
          </a:p>
          <a:p>
            <a:pPr lvl="1"/>
            <a:r>
              <a:rPr lang="en-US" dirty="0" smtClean="0"/>
              <a:t>When using </a:t>
            </a:r>
            <a:r>
              <a:rPr lang="en-US" dirty="0"/>
              <a:t>information of both the current and delayed position states, the sampled position of the multi-agent system </a:t>
            </a:r>
            <a:r>
              <a:rPr lang="en-US" u="sng" dirty="0"/>
              <a:t>converges faster</a:t>
            </a:r>
            <a:r>
              <a:rPr lang="en-US" dirty="0"/>
              <a:t> than the standard consensus multi-agent system</a:t>
            </a:r>
            <a:endParaRPr lang="en-US" dirty="0" smtClean="0"/>
          </a:p>
          <a:p>
            <a:pPr lvl="1"/>
            <a:r>
              <a:rPr lang="en-US" dirty="0" smtClean="0"/>
              <a:t>In some systems, the </a:t>
            </a:r>
            <a:r>
              <a:rPr lang="en-US" dirty="0"/>
              <a:t>consensus of a multi-agent system </a:t>
            </a:r>
            <a:r>
              <a:rPr lang="en-US" u="sng" dirty="0"/>
              <a:t>cannot be </a:t>
            </a:r>
            <a:r>
              <a:rPr lang="en-US" u="sng" dirty="0" smtClean="0"/>
              <a:t>reached without </a:t>
            </a:r>
            <a:r>
              <a:rPr lang="en-US" u="sng" dirty="0"/>
              <a:t>delayed position information </a:t>
            </a:r>
            <a:r>
              <a:rPr lang="en-US" dirty="0" smtClean="0"/>
              <a:t>(under </a:t>
            </a:r>
            <a:r>
              <a:rPr lang="en-US" dirty="0"/>
              <a:t>the given </a:t>
            </a:r>
            <a:r>
              <a:rPr lang="en-US" dirty="0" smtClean="0"/>
              <a:t>protocol), </a:t>
            </a:r>
            <a:r>
              <a:rPr lang="en-US" u="sng" dirty="0"/>
              <a:t>but it can be achieved</a:t>
            </a:r>
            <a:r>
              <a:rPr lang="en-US" dirty="0"/>
              <a:t> with an even relatively small time delay by appropriately choosing the coupling </a:t>
            </a:r>
            <a:r>
              <a:rPr lang="en-US" dirty="0" smtClean="0"/>
              <a:t>strengths.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Basically, adding memory improves performance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Introduction and </a:t>
            </a:r>
            <a:r>
              <a:rPr lang="en-US" b="1" dirty="0" smtClean="0"/>
              <a:t>overview (cont.)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our paper include???</a:t>
            </a:r>
          </a:p>
          <a:p>
            <a:pPr lvl="1"/>
            <a:r>
              <a:rPr lang="en-US" dirty="0" smtClean="0"/>
              <a:t>Uses </a:t>
            </a:r>
            <a:r>
              <a:rPr lang="en-US" dirty="0"/>
              <a:t>the tools of algebraic graph </a:t>
            </a:r>
            <a:r>
              <a:rPr lang="en-US" dirty="0" smtClean="0"/>
              <a:t>theory.</a:t>
            </a:r>
          </a:p>
          <a:p>
            <a:pPr lvl="1"/>
            <a:r>
              <a:rPr lang="en-US" dirty="0" smtClean="0"/>
              <a:t>Develops </a:t>
            </a:r>
            <a:r>
              <a:rPr lang="en-US" dirty="0"/>
              <a:t>necessary and sufficient conditions for consensus of multi-agent system with second-order </a:t>
            </a:r>
            <a:r>
              <a:rPr lang="en-US" dirty="0" smtClean="0"/>
              <a:t>dynamics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/>
              <a:t>both the current and the sampled past state of the position (hybrid system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 use </a:t>
            </a:r>
            <a:r>
              <a:rPr lang="en-US" dirty="0"/>
              <a:t>of velocity </a:t>
            </a:r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Does not store  the whole </a:t>
            </a:r>
            <a:r>
              <a:rPr lang="en-US" dirty="0"/>
              <a:t>spectrum of the delayed position information for more </a:t>
            </a:r>
            <a:r>
              <a:rPr lang="en-US" dirty="0" smtClean="0"/>
              <a:t>than </a:t>
            </a:r>
            <a:r>
              <a:rPr lang="en-US" dirty="0"/>
              <a:t>one sampling time at a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Presents </a:t>
            </a:r>
            <a:r>
              <a:rPr lang="en-US" dirty="0"/>
              <a:t>results that can be applied to undirected and directed graphs </a:t>
            </a:r>
            <a:r>
              <a:rPr lang="en-US" dirty="0" smtClean="0"/>
              <a:t>alike</a:t>
            </a:r>
          </a:p>
          <a:p>
            <a:pPr lvl="1"/>
            <a:r>
              <a:rPr lang="en-US" dirty="0" smtClean="0"/>
              <a:t>By </a:t>
            </a:r>
            <a:r>
              <a:rPr lang="en-US" dirty="0"/>
              <a:t>choosing the appropriate sampling period, a consensus of multi-agent system can be </a:t>
            </a:r>
            <a:r>
              <a:rPr lang="en-US" dirty="0" smtClean="0"/>
              <a:t>reached if </a:t>
            </a:r>
            <a:r>
              <a:rPr lang="en-US" dirty="0"/>
              <a:t>and only if the sampling period is chosen from some particular time </a:t>
            </a:r>
            <a:r>
              <a:rPr lang="en-US" dirty="0" smtClean="0"/>
              <a:t>intervals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Mathematical </a:t>
            </a:r>
            <a:r>
              <a:rPr lang="en-US" b="1" dirty="0" smtClean="0"/>
              <a:t>concepts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Basic concepts of algebraic graph theory</a:t>
                </a:r>
                <a:r>
                  <a:rPr lang="en-US" dirty="0" smtClean="0"/>
                  <a:t>:</a:t>
                </a: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The </a:t>
                </a:r>
                <a:r>
                  <a:rPr lang="en-US" u="sng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weighted adjacency matrix </a:t>
                </a: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G = (</a:t>
                </a:r>
                <a:r>
                  <a:rPr lang="en-US" dirty="0" err="1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G</a:t>
                </a:r>
                <a:r>
                  <a:rPr lang="en-US" baseline="-30000" dirty="0" err="1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ij</a:t>
                </a: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)</a:t>
                </a:r>
                <a:r>
                  <a:rPr lang="en-US" baseline="-30000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N×N</a:t>
                </a:r>
                <a:endParaRPr lang="en-US" sz="400" dirty="0" smtClean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Only </a:t>
                </a:r>
                <a:r>
                  <a:rPr lang="en-US" u="sng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positively weighted</a:t>
                </a: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directed graphs are considered</a:t>
                </a: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A </a:t>
                </a:r>
                <a:r>
                  <a:rPr lang="en-US" u="sng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directed path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from node v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to node 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v</a:t>
                </a:r>
                <a:r>
                  <a:rPr lang="en-US" baseline="-30000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j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in G is a sequence of edges (v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,v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i1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), (v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i1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,v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i2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), . . . , (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v</a:t>
                </a:r>
                <a:r>
                  <a:rPr lang="en-US" baseline="-30000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il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,v</a:t>
                </a:r>
                <a:r>
                  <a:rPr lang="en-US" baseline="-30000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j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) in the directed network with distinct nodes 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v</a:t>
                </a:r>
                <a:r>
                  <a:rPr lang="en-US" baseline="-30000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ik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, k = </a:t>
                </a: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1,2,...,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l</a:t>
                </a:r>
                <a:endParaRPr lang="en-US" sz="400" dirty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A </a:t>
                </a:r>
                <a:r>
                  <a:rPr lang="en-US" u="sng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root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r is a node such that for each node v different from r , there is a directed path from r to v</a:t>
                </a:r>
                <a:endParaRPr lang="en-US" sz="400" dirty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A </a:t>
                </a:r>
                <a:r>
                  <a:rPr lang="en-US" u="sng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directed tree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is a directed graph, in which there is exactly one root and every node except for this root itself has exactly one parent</a:t>
                </a:r>
                <a:endParaRPr lang="en-US" sz="400" dirty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A </a:t>
                </a:r>
                <a:r>
                  <a:rPr lang="en-US" u="sng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directed spanning tree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is a directed tree consisting of all the nodes and some edges in G</a:t>
                </a:r>
                <a:endParaRPr lang="en-US" sz="400" dirty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A directed graph contains a directed spanning tree if one of its 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subgraphs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is a directed spanning tree</a:t>
                </a:r>
                <a:endParaRPr lang="en-US" sz="400" dirty="0">
                  <a:latin typeface="Arial" pitchFamily="34" charset="0"/>
                  <a:cs typeface="Arial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The </a:t>
                </a:r>
                <a:r>
                  <a:rPr lang="en-US" u="sng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Laplacian</a:t>
                </a:r>
                <a:r>
                  <a:rPr lang="en-US" u="sng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matrix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L = (</a:t>
                </a:r>
                <a:r>
                  <a:rPr lang="en-US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L</a:t>
                </a:r>
                <a:r>
                  <a:rPr lang="en-US" baseline="-30000" dirty="0" err="1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ij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)</a:t>
                </a:r>
                <a:r>
                  <a:rPr lang="en-US" baseline="-30000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N×N  </a:t>
                </a:r>
                <a:r>
                  <a:rPr lang="en-US" dirty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is defined </a:t>
                </a: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by</a:t>
                </a:r>
              </a:p>
              <a:p>
                <a:pPr lvl="2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</a:pPr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𝑖𝑖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=−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/>
                          </a:rPr>
                          <m:t>𝑗</m:t>
                        </m:r>
                        <m:r>
                          <a:rPr lang="en-US">
                            <a:latin typeface="Cambria Math"/>
                          </a:rPr>
                          <m:t>=</m:t>
                        </m:r>
                        <m:r>
                          <a:rPr lang="en-US">
                            <a:latin typeface="Cambria Math"/>
                          </a:rPr>
                          <m:t>1</m:t>
                        </m:r>
                        <m:r>
                          <a:rPr lang="en-US">
                            <a:latin typeface="Cambria Math"/>
                          </a:rPr>
                          <m:t>,</m:t>
                        </m:r>
                        <m:r>
                          <a:rPr lang="en-US">
                            <a:latin typeface="Cambria Math"/>
                          </a:rPr>
                          <m:t>𝑗</m:t>
                        </m:r>
                        <m:r>
                          <a:rPr lang="en-US">
                            <a:latin typeface="Cambria Math"/>
                          </a:rPr>
                          <m:t>≠</m:t>
                        </m:r>
                        <m:r>
                          <a:rPr lang="en-US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en-US">
                            <a:latin typeface="Cambria Math"/>
                          </a:rPr>
                          <m:t>  </m:t>
                        </m:r>
                      </m:e>
                    </m:nary>
                    <m:r>
                      <a:rPr lang="en-US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  ,</m:t>
                    </m:r>
                    <m:r>
                      <a:rPr lang="en-US" sz="1200">
                        <a:latin typeface="Cambria Math"/>
                      </a:rPr>
                      <m:t>𝑗</m:t>
                    </m:r>
                    <m:r>
                      <a:rPr lang="en-US" sz="1200">
                        <a:latin typeface="Cambria Math"/>
                      </a:rPr>
                      <m:t>≠</m:t>
                    </m:r>
                    <m:r>
                      <a:rPr lang="en-US" sz="1200">
                        <a:latin typeface="Cambria Math"/>
                      </a:rPr>
                      <m:t>𝑖</m:t>
                    </m:r>
                    <m:r>
                      <a:rPr lang="en-US">
                        <a:latin typeface="Cambria Math"/>
                      </a:rPr>
                      <m:t>  </m:t>
                    </m:r>
                  </m:oMath>
                </a14:m>
                <a:r>
                  <a:rPr lang="en-US" dirty="0" smtClean="0"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 </a:t>
                </a:r>
                <a:endParaRPr lang="en-US" sz="3000" dirty="0" smtClean="0"/>
              </a:p>
              <a:p>
                <a:pPr lvl="1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1625" r="-44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Consensus </a:t>
                </a:r>
                <a:r>
                  <a:rPr lang="en-US" dirty="0"/>
                  <a:t>protocol with both current and sampled position </a:t>
                </a:r>
                <a:r>
                  <a:rPr lang="en-US" dirty="0" smtClean="0"/>
                  <a:t>data: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x</m:t>
                            </m:r>
                          </m:e>
                        </m:acc>
                      </m:e>
                      <m:sub>
                        <m:r>
                          <a:rPr lang="en-US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140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sz="1400" b="0" i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α</m:t>
                    </m:r>
                    <m:nary>
                      <m:naryPr>
                        <m:chr m:val="∑"/>
                        <m:limLoc m:val="undOvr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β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1" smtClean="0">
                                <a:latin typeface="Cambria Math"/>
                              </a:rPr>
                              <m:t> </m:t>
                            </m:r>
                          </m:e>
                        </m:nary>
                      </m:e>
                    </m:nary>
                    <m:r>
                      <a:rPr lang="en-US" sz="140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α</m:t>
                    </m:r>
                    <m:nary>
                      <m:naryPr>
                        <m:chr m:val="∑"/>
                        <m:limLoc m:val="undOvr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400">
                            <a:latin typeface="Cambria Math"/>
                          </a:rPr>
                          <m:t>𝑗</m:t>
                        </m:r>
                        <m:r>
                          <a:rPr lang="en-US" sz="1400">
                            <a:latin typeface="Cambria Math"/>
                          </a:rPr>
                          <m:t>=</m:t>
                        </m:r>
                        <m:r>
                          <a:rPr lang="en-US" sz="140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 sz="140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/>
                              </a:rPr>
                              <m:t>t</m:t>
                            </m:r>
                          </m:e>
                        </m:d>
                        <m:r>
                          <a:rPr lang="en-US" sz="140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β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>
                                <a:latin typeface="Cambria Math"/>
                              </a:rPr>
                              <m:t>𝑗</m:t>
                            </m:r>
                            <m:r>
                              <a:rPr lang="en-US" sz="1400">
                                <a:latin typeface="Cambria Math"/>
                              </a:rPr>
                              <m:t>=</m:t>
                            </m:r>
                            <m:r>
                              <a:rPr lang="en-US" sz="1400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1400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  <m:r>
                      <a:rPr lang="en-US" sz="1400">
                        <a:latin typeface="Cambria Math"/>
                      </a:rPr>
                      <m:t> 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t</m:t>
                    </m:r>
                    <m:r>
                      <a:rPr lang="en-US">
                        <a:latin typeface="Cambria Math"/>
                      </a:rPr>
                      <m:t>∈[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𝑘</m:t>
                        </m:r>
                        <m:r>
                          <a:rPr lang="en-US">
                            <a:latin typeface="Cambria Math"/>
                          </a:rPr>
                          <m:t>+</m:t>
                        </m:r>
                        <m:r>
                          <a:rPr 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)  ,</m:t>
                    </m:r>
                    <m:r>
                      <a:rPr lang="en-US">
                        <a:latin typeface="Cambria Math"/>
                      </a:rPr>
                      <m:t>𝑖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/>
                      </a:rPr>
                      <m:t>1</m:t>
                    </m:r>
                    <m:r>
                      <a:rPr lang="en-US">
                        <a:latin typeface="Cambria Math"/>
                      </a:rPr>
                      <m:t>,</m:t>
                    </m:r>
                    <m:r>
                      <a:rPr lang="en-US">
                        <a:latin typeface="Cambria Math"/>
                      </a:rPr>
                      <m:t>2</m:t>
                    </m:r>
                    <m:r>
                      <a:rPr lang="en-US">
                        <a:latin typeface="Cambria Math"/>
                      </a:rPr>
                      <m:t>,…</m:t>
                    </m:r>
                    <m:r>
                      <a:rPr lang="en-US">
                        <a:latin typeface="Cambria Math"/>
                      </a:rPr>
                      <m:t>𝑁</m:t>
                    </m:r>
                  </m:oMath>
                </a14:m>
                <a:endParaRPr lang="en-US" sz="2800" dirty="0">
                  <a:latin typeface="Calibri"/>
                  <a:ea typeface="Calibri"/>
                  <a:cs typeface="Arial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 are the sampling instants satisfying 0 = t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&lt; t</a:t>
                </a:r>
                <a:r>
                  <a:rPr lang="en-US" sz="1600" baseline="-25000" dirty="0"/>
                  <a:t>1</a:t>
                </a:r>
                <a:r>
                  <a:rPr lang="en-US" sz="1600" dirty="0"/>
                  <a:t> &lt; · · ·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 &lt; · · ·, and α and β are the coupling strengths.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 = T , where T &gt; 0 is the sampling period</a:t>
                </a:r>
                <a:endParaRPr lang="en-US" sz="1600" dirty="0" smtClean="0"/>
              </a:p>
              <a:p>
                <a:r>
                  <a:rPr lang="en-US" b="1" dirty="0"/>
                  <a:t>Definition 1.</a:t>
                </a:r>
                <a:r>
                  <a:rPr lang="en-US" dirty="0"/>
                  <a:t> The consensus of the multi-agent system is defined as</a:t>
                </a:r>
                <a:r>
                  <a:rPr lang="en-US" dirty="0" smtClean="0"/>
                  <a:t>:</a:t>
                </a:r>
              </a:p>
              <a:p>
                <a:pPr lvl="1"/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lim</m:t>
                        </m:r>
                      </m:e>
                      <m:lim>
                        <m:r>
                          <a:rPr lang="en-US">
                            <a:latin typeface="Cambria Math"/>
                          </a:rPr>
                          <m:t>𝑡</m:t>
                        </m:r>
                        <m:r>
                          <a:rPr lang="en-US">
                            <a:latin typeface="Cambria Math"/>
                          </a:rPr>
                          <m:t>→∞</m:t>
                        </m:r>
                      </m:lim>
                    </m:limLow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t</m:t>
                            </m:r>
                          </m:e>
                        </m:d>
                        <m:r>
                          <a:rPr lang="en-US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x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t</m:t>
                            </m:r>
                          </m:e>
                        </m:d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/>
                      </a:rPr>
                      <m:t>0</m:t>
                    </m:r>
                    <m:r>
                      <a:rPr lang="en-US">
                        <a:latin typeface="Cambria Math"/>
                      </a:rPr>
                      <m:t>,   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lim</m:t>
                        </m:r>
                      </m:e>
                      <m:lim>
                        <m:r>
                          <a:rPr lang="en-US">
                            <a:latin typeface="Cambria Math"/>
                          </a:rPr>
                          <m:t>𝑡</m:t>
                        </m:r>
                        <m:r>
                          <a:rPr lang="en-US">
                            <a:latin typeface="Cambria Math"/>
                          </a:rPr>
                          <m:t>→∞</m:t>
                        </m:r>
                      </m:lim>
                    </m:limLow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v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t</m:t>
                            </m:r>
                          </m:e>
                        </m:d>
                        <m:r>
                          <a:rPr lang="en-US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v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t</m:t>
                            </m:r>
                          </m:e>
                        </m:d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/>
                      </a:rPr>
                      <m:t>0</m:t>
                    </m:r>
                    <m:r>
                      <a:rPr lang="en-US">
                        <a:latin typeface="Cambria Math"/>
                      </a:rPr>
                      <m:t>   ∀</m:t>
                    </m:r>
                    <m:r>
                      <a:rPr lang="en-US">
                        <a:latin typeface="Cambria Math"/>
                      </a:rPr>
                      <m:t>𝑖</m:t>
                    </m:r>
                    <m:r>
                      <a:rPr lang="en-US">
                        <a:latin typeface="Cambria Math"/>
                      </a:rPr>
                      <m:t>,  </m:t>
                    </m:r>
                    <m:r>
                      <a:rPr lang="en-US">
                        <a:latin typeface="Cambria Math"/>
                      </a:rPr>
                      <m:t>𝑗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/>
                      </a:rPr>
                      <m:t>1</m:t>
                    </m:r>
                    <m:r>
                      <a:rPr lang="en-US">
                        <a:latin typeface="Cambria Math"/>
                      </a:rPr>
                      <m:t>,</m:t>
                    </m:r>
                    <m:r>
                      <a:rPr lang="en-US">
                        <a:latin typeface="Cambria Math"/>
                      </a:rPr>
                      <m:t>2</m:t>
                    </m:r>
                    <m:r>
                      <a:rPr lang="en-US">
                        <a:latin typeface="Cambria Math"/>
                      </a:rPr>
                      <m:t>,…</m:t>
                    </m:r>
                    <m:r>
                      <a:rPr lang="en-US">
                        <a:latin typeface="Cambria Math"/>
                      </a:rPr>
                      <m:t>𝑁</m:t>
                    </m:r>
                    <m:r>
                      <a:rPr lang="en-US">
                        <a:latin typeface="Cambria Math"/>
                      </a:rPr>
                      <m:t>   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18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1800" i="1">
                        <a:latin typeface="Cambria Math"/>
                      </a:rPr>
                      <m:t>, </m:t>
                    </m:r>
                    <m:r>
                      <a:rPr lang="en-US" sz="1800" i="1">
                        <a:latin typeface="Cambria Math"/>
                      </a:rPr>
                      <m:t>𝐴</m:t>
                    </m:r>
                    <m:r>
                      <a:rPr lang="en-US" sz="1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1800" i="1">
                        <a:latin typeface="Cambria Math"/>
                      </a:rPr>
                      <m:t>, </m:t>
                    </m:r>
                    <m:r>
                      <a:rPr lang="en-US" sz="1800" i="1">
                        <a:latin typeface="Cambria Math"/>
                      </a:rPr>
                      <m:t>𝑎𝑛𝑑</m:t>
                    </m:r>
                    <m:r>
                      <a:rPr lang="en-US" sz="1800" i="1">
                        <a:latin typeface="Cambria Math"/>
                      </a:rPr>
                      <m:t> </m:t>
                    </m:r>
                    <m:r>
                      <a:rPr lang="en-US" sz="1800" i="1">
                        <a:latin typeface="Cambria Math"/>
                      </a:rPr>
                      <m:t>𝐵</m:t>
                    </m:r>
                    <m:r>
                      <a:rPr lang="en-US" sz="1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𝜂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A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α</m:t>
                    </m:r>
                    <m:nary>
                      <m:naryPr>
                        <m:chr m:val="∑"/>
                        <m:limLoc m:val="undOvr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400" i="1">
                            <a:latin typeface="Cambria Math"/>
                          </a:rPr>
                          <m:t>𝑗</m:t>
                        </m:r>
                        <m:r>
                          <a:rPr lang="en-US" sz="1400" i="1">
                            <a:latin typeface="Cambria Math"/>
                          </a:rPr>
                          <m:t>=</m:t>
                        </m:r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en-US" sz="1400" i="1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/>
                              </a:rPr>
                              <m:t>t</m:t>
                            </m:r>
                          </m:e>
                        </m:d>
                        <m:r>
                          <a:rPr lang="en-US" sz="1400" i="1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β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  <m:r>
                      <a:rPr lang="en-US" sz="1400" i="1">
                        <a:latin typeface="Cambria Math"/>
                      </a:rPr>
                      <m:t>  ,  </m:t>
                    </m:r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t</m:t>
                    </m:r>
                    <m:r>
                      <a:rPr lang="en-US" sz="1400">
                        <a:latin typeface="Cambria Math"/>
                      </a:rPr>
                      <m:t>∈[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𝑘</m:t>
                        </m:r>
                        <m:r>
                          <a:rPr lang="en-US" sz="1400" i="1">
                            <a:latin typeface="Cambria Math"/>
                          </a:rPr>
                          <m:t>+</m:t>
                        </m:r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)  ,</m:t>
                    </m:r>
                    <m:r>
                      <a:rPr lang="en-US" sz="1400" i="1">
                        <a:latin typeface="Cambria Math"/>
                      </a:rPr>
                      <m:t>𝑖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i="1">
                        <a:latin typeface="Cambria Math"/>
                      </a:rPr>
                      <m:t>1</m:t>
                    </m:r>
                    <m:r>
                      <a:rPr lang="en-US" sz="1400" i="1">
                        <a:latin typeface="Cambria Math"/>
                      </a:rPr>
                      <m:t>,</m:t>
                    </m:r>
                    <m:r>
                      <a:rPr lang="en-US" sz="1400" i="1">
                        <a:latin typeface="Cambria Math"/>
                      </a:rPr>
                      <m:t>2</m:t>
                    </m:r>
                    <m:r>
                      <a:rPr lang="en-US" sz="1400" i="1">
                        <a:latin typeface="Cambria Math"/>
                      </a:rPr>
                      <m:t>,…</m:t>
                    </m:r>
                    <m:r>
                      <a:rPr lang="en-US" sz="1400" i="1">
                        <a:latin typeface="Cambria Math"/>
                      </a:rPr>
                      <m:t>𝑁</m:t>
                    </m:r>
                  </m:oMath>
                </a14:m>
                <a:endParaRPr lang="en-US" sz="14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/>
                          </a:rPr>
                          <m:t>𝜼</m:t>
                        </m:r>
                      </m:e>
                    </m:acc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US" sz="1800" b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/>
                              </a:rPr>
                              <m:t>𝑵</m:t>
                            </m:r>
                          </m:sub>
                        </m:sSub>
                        <m:r>
                          <a:rPr lang="en-US" sz="1800" b="1">
                            <a:latin typeface="Cambria Math"/>
                          </a:rPr>
                          <m:t>⨂</m:t>
                        </m:r>
                        <m:r>
                          <a:rPr lang="en-US" sz="1800" b="1" i="1">
                            <a:latin typeface="Cambria Math"/>
                          </a:rPr>
                          <m:t>𝑨</m:t>
                        </m:r>
                      </m:e>
                    </m:d>
                    <m:r>
                      <a:rPr lang="en-US" sz="1800" b="1" i="1">
                        <a:latin typeface="Cambria Math"/>
                      </a:rPr>
                      <m:t>− </m:t>
                    </m:r>
                    <m:r>
                      <a:rPr lang="en-US" sz="1800" b="1" i="1">
                        <a:latin typeface="Cambria Math"/>
                      </a:rPr>
                      <m:t>𝜶</m:t>
                    </m:r>
                    <m:r>
                      <a:rPr lang="en-US" sz="1800" b="1" i="1">
                        <a:latin typeface="Cambria Math"/>
                      </a:rPr>
                      <m:t> </m:t>
                    </m:r>
                    <m:d>
                      <m:dPr>
                        <m:begChr m:val="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/>
                          </a:rPr>
                          <m:t>(</m:t>
                        </m:r>
                        <m:r>
                          <a:rPr lang="en-US" sz="1800" b="1" i="1">
                            <a:latin typeface="Cambria Math"/>
                          </a:rPr>
                          <m:t>𝐋</m:t>
                        </m:r>
                        <m:r>
                          <a:rPr lang="en-US" sz="1800" b="1">
                            <a:latin typeface="Cambria Math"/>
                          </a:rPr>
                          <m:t>⨂</m:t>
                        </m:r>
                        <m:r>
                          <a:rPr lang="en-US" sz="1800" b="1" i="1">
                            <a:latin typeface="Cambria Math"/>
                          </a:rPr>
                          <m:t>𝑩</m:t>
                        </m:r>
                      </m:e>
                    </m:d>
                    <m:r>
                      <a:rPr lang="en-US" sz="1800" b="1" i="1">
                        <a:latin typeface="Cambria Math"/>
                      </a:rPr>
                      <m:t>]</m:t>
                    </m:r>
                    <m:r>
                      <a:rPr lang="en-US" sz="1800" b="1" i="1">
                        <a:latin typeface="Cambria Math"/>
                      </a:rPr>
                      <m:t>𝜼</m:t>
                    </m:r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US" sz="1800" b="1" i="1">
                        <a:latin typeface="Cambria Math"/>
                      </a:rPr>
                      <m:t>+</m:t>
                    </m:r>
                    <m:r>
                      <a:rPr lang="en-US" sz="1800" b="1" i="1">
                        <a:latin typeface="Cambria Math"/>
                      </a:rPr>
                      <m:t>𝛃</m:t>
                    </m:r>
                    <m:d>
                      <m:dPr>
                        <m:begChr m:val="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/>
                          </a:rPr>
                          <m:t>(</m:t>
                        </m:r>
                        <m:r>
                          <a:rPr lang="en-US" sz="1800" b="1" i="1">
                            <a:latin typeface="Cambria Math"/>
                          </a:rPr>
                          <m:t>𝐋</m:t>
                        </m:r>
                        <m:r>
                          <a:rPr lang="en-US" sz="1800" b="1">
                            <a:latin typeface="Cambria Math"/>
                          </a:rPr>
                          <m:t>⨂</m:t>
                        </m:r>
                        <m:r>
                          <a:rPr lang="en-US" sz="1800" b="1" i="1">
                            <a:latin typeface="Cambria Math"/>
                          </a:rPr>
                          <m:t>𝑩</m:t>
                        </m:r>
                      </m:e>
                    </m:d>
                    <m:r>
                      <a:rPr lang="en-US" sz="1800" b="1" i="1">
                        <a:latin typeface="Cambria Math"/>
                      </a:rPr>
                      <m:t>𝜼</m:t>
                    </m:r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/>
                              </a:rPr>
                              <m:t>𝒌</m:t>
                            </m:r>
                          </m:sub>
                        </m:sSub>
                      </m:e>
                    </m:d>
                    <m:r>
                      <a:rPr lang="en-US" sz="1800" b="1" i="1">
                        <a:latin typeface="Cambria Math"/>
                      </a:rPr>
                      <m:t>,   </m:t>
                    </m:r>
                    <m:r>
                      <a:rPr lang="en-US" sz="1800" b="1" i="1">
                        <a:latin typeface="Cambria Math"/>
                      </a:rPr>
                      <m:t>𝐭</m:t>
                    </m:r>
                    <m:r>
                      <a:rPr lang="en-US" sz="1800" b="1">
                        <a:latin typeface="Cambria Math"/>
                      </a:rPr>
                      <m:t>∈[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𝒌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𝒌</m:t>
                        </m:r>
                        <m:r>
                          <a:rPr lang="en-US" sz="1800" b="1" i="1">
                            <a:latin typeface="Cambria Math"/>
                          </a:rPr>
                          <m:t>+</m:t>
                        </m:r>
                        <m:r>
                          <a:rPr lang="en-US" sz="1800" b="1" i="1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)</m:t>
                    </m:r>
                    <m:r>
                      <a:rPr lang="en-US" sz="1800" i="1">
                        <a:latin typeface="Cambria Math"/>
                      </a:rPr>
                      <m:t> </m:t>
                    </m:r>
                  </m:oMath>
                </a14:m>
                <a:endParaRPr lang="en-US" sz="1400" dirty="0"/>
              </a:p>
              <a:p>
                <a:pPr lvl="1"/>
                <a:endParaRPr lang="en-US" sz="1400" dirty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19" t="-750" b="-85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</a:t>
            </a:r>
            <a:r>
              <a:rPr lang="en-US" b="1" dirty="0" smtClean="0"/>
              <a:t>contribution (cont.)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Consensus </a:t>
                </a:r>
                <a:r>
                  <a:rPr lang="en-US" dirty="0"/>
                  <a:t>depending on the control gains, spectra of the </a:t>
                </a:r>
                <a:r>
                  <a:rPr lang="en-US" dirty="0" err="1"/>
                  <a:t>Laplacian</a:t>
                </a:r>
                <a:r>
                  <a:rPr lang="en-US" dirty="0"/>
                  <a:t> matrix, and the sampling </a:t>
                </a:r>
                <a:r>
                  <a:rPr lang="en-US" dirty="0" smtClean="0"/>
                  <a:t>period:</a:t>
                </a:r>
                <a:endParaRPr lang="en-US" b="1" dirty="0" smtClean="0"/>
              </a:p>
              <a:p>
                <a:r>
                  <a:rPr lang="en-US" b="1" dirty="0" smtClean="0"/>
                  <a:t>Theorem </a:t>
                </a:r>
                <a:r>
                  <a:rPr lang="en-US" b="1" dirty="0"/>
                  <a:t>2.</a:t>
                </a:r>
                <a:r>
                  <a:rPr lang="en-US" dirty="0"/>
                  <a:t> Suppose that the network G contains a directed spanning tree. Then, second-order </a:t>
                </a:r>
                <a:r>
                  <a:rPr lang="en-US" dirty="0" smtClean="0"/>
                  <a:t>can </a:t>
                </a:r>
                <a:r>
                  <a:rPr lang="en-US" dirty="0"/>
                  <a:t>be reached if and only </a:t>
                </a:r>
                <a:r>
                  <a:rPr lang="en-US" dirty="0" smtClean="0"/>
                  <a:t>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0</m:t>
                    </m:r>
                    <m:r>
                      <a:rPr lang="en-US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β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α</m:t>
                        </m:r>
                      </m:den>
                    </m:f>
                    <m:r>
                      <a:rPr lang="en-US">
                        <a:latin typeface="Cambria Math"/>
                      </a:rPr>
                      <m:t>&lt;</m:t>
                    </m:r>
                    <m:r>
                      <a:rPr lang="en-US">
                        <a:latin typeface="Cambria Math"/>
                      </a:rPr>
                      <m:t>1</m:t>
                    </m:r>
                  </m:oMath>
                </a14:m>
                <a:r>
                  <a:rPr lang="en-US" dirty="0" smtClean="0"/>
                  <a:t> and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/>
                      </a:rPr>
                      <m:t>f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100">
                            <a:latin typeface="Cambria Math"/>
                          </a:rPr>
                          <m:t>α</m:t>
                        </m:r>
                        <m:r>
                          <a:rPr lang="en-US" sz="210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100">
                            <a:latin typeface="Cambria Math"/>
                          </a:rPr>
                          <m:t>β</m:t>
                        </m:r>
                        <m:r>
                          <a:rPr lang="en-US" sz="21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1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100" i="1">
                            <a:latin typeface="Cambria Math"/>
                          </a:rPr>
                          <m:t>,</m:t>
                        </m:r>
                        <m:r>
                          <a:rPr lang="en-US" sz="2100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sz="21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𝛼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1</m:t>
                        </m:r>
                        <m:r>
                          <a:rPr lang="en-US" sz="2100" i="1">
                            <a:latin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100" i="1">
                                    <a:latin typeface="Cambria Math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sz="2100" i="1">
                                    <a:latin typeface="Cambria Math"/>
                                  </a:rPr>
                                  <m:t>𝛼</m:t>
                                </m:r>
                              </m:den>
                            </m:f>
                          </m:e>
                        </m:d>
                      </m:den>
                    </m:f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US" sz="21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𝑠𝑖𝑛h</m:t>
                            </m:r>
                          </m:e>
                          <m:sup>
                            <m:r>
                              <a:rPr lang="en-US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sz="2100" i="1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𝑐𝑜𝑠h</m:t>
                            </m:r>
                            <m:d>
                              <m:d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100" i="1">
                                    <a:latin typeface="Cambria Math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sz="21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𝑐𝑜𝑠</m:t>
                            </m:r>
                            <m:d>
                              <m:d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1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100" i="1">
                                    <a:latin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1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100" i="1" dirty="0" smtClean="0"/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−</m:t>
                      </m:r>
                      <m:r>
                        <a:rPr lang="en-US" sz="2100" i="1">
                          <a:latin typeface="Cambria Math"/>
                        </a:rPr>
                        <m:t>4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/>
                            </a:rPr>
                            <m:t>𝑠𝑖𝑛</m:t>
                          </m:r>
                        </m:e>
                        <m:sup>
                          <m:r>
                            <a:rPr lang="en-US" sz="21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100" i="1">
                              <a:latin typeface="Cambria Math"/>
                            </a:rPr>
                            <m:t>𝑇</m:t>
                          </m:r>
                        </m:e>
                      </m:d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/>
                            </a:rPr>
                            <m:t>𝑠𝑖𝑛h</m:t>
                          </m:r>
                        </m:e>
                        <m:sup>
                          <m:r>
                            <a:rPr lang="en-US" sz="21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100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2100" i="1">
                          <a:latin typeface="Cambria Math"/>
                        </a:rPr>
                        <m:t>&gt;</m:t>
                      </m:r>
                      <m:r>
                        <a:rPr lang="en-US" sz="2100" i="1">
                          <a:latin typeface="Cambria Math"/>
                        </a:rPr>
                        <m:t>0</m:t>
                      </m:r>
                      <m:r>
                        <a:rPr lang="en-US" sz="2100" i="1">
                          <a:latin typeface="Cambria Math"/>
                        </a:rPr>
                        <m:t>      ,</m:t>
                      </m:r>
                      <m:r>
                        <a:rPr lang="en-US" sz="2100" i="1">
                          <a:latin typeface="Cambria Math"/>
                        </a:rPr>
                        <m:t>𝑖</m:t>
                      </m:r>
                      <m:r>
                        <a:rPr lang="en-US" sz="2100" i="1">
                          <a:latin typeface="Cambria Math"/>
                        </a:rPr>
                        <m:t>=</m:t>
                      </m:r>
                      <m:r>
                        <a:rPr lang="en-US" sz="2100" i="1">
                          <a:latin typeface="Cambria Math"/>
                        </a:rPr>
                        <m:t>2</m:t>
                      </m:r>
                      <m:r>
                        <a:rPr lang="en-US" sz="2100" i="1">
                          <a:latin typeface="Cambria Math"/>
                        </a:rPr>
                        <m:t>,…</m:t>
                      </m:r>
                      <m:r>
                        <a:rPr lang="en-US" sz="21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8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𝑠𝑖𝑔𝑛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ℛ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num>
                          <m:den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600" dirty="0" smtClean="0"/>
                  <a:t>,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𝑠𝑖𝑔𝑛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ℛ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num>
                          <m:den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b="1" dirty="0"/>
                  <a:t>Corollary 2.</a:t>
                </a:r>
                <a:r>
                  <a:rPr lang="en-US" dirty="0"/>
                  <a:t> Suppose that the network G contains a directed spanning tree and all the eigenvalues of its </a:t>
                </a:r>
                <a:r>
                  <a:rPr lang="en-US" dirty="0" err="1"/>
                  <a:t>Laplacian</a:t>
                </a:r>
                <a:r>
                  <a:rPr lang="en-US" dirty="0"/>
                  <a:t> matrix are real. Then, second-order consensus </a:t>
                </a:r>
                <a:r>
                  <a:rPr lang="en-US" dirty="0" smtClean="0"/>
                  <a:t>can </a:t>
                </a:r>
                <a:r>
                  <a:rPr lang="en-US" dirty="0"/>
                  <a:t>be reached if and only </a:t>
                </a:r>
                <a:r>
                  <a:rPr lang="en-US" dirty="0" smtClean="0"/>
                  <a:t>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0</m:t>
                    </m:r>
                    <m:r>
                      <a:rPr lang="en-US"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β</m:t>
                    </m:r>
                    <m:r>
                      <a:rPr lang="en-US"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α</m:t>
                    </m:r>
                  </m:oMath>
                </a14:m>
                <a:r>
                  <a:rPr lang="en-US" dirty="0" smtClean="0"/>
                  <a:t> and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α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rad>
                    <m:r>
                      <a:rPr lang="en-US" i="1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≠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  <m:r>
                      <a:rPr lang="en-US" i="1">
                        <a:latin typeface="Cambria Math"/>
                      </a:rPr>
                      <m:t>  ,   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</a:rPr>
                      <m:t>,…</m:t>
                    </m:r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,…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741" t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contribution (cont.)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/>
                  <a:t>Remark 2.</a:t>
                </a:r>
                <a:r>
                  <a:rPr lang="en-US" dirty="0"/>
                  <a:t> If all the eigenvalues of the </a:t>
                </a:r>
                <a:r>
                  <a:rPr lang="en-US" dirty="0" err="1"/>
                  <a:t>Laplacian</a:t>
                </a:r>
                <a:r>
                  <a:rPr lang="en-US" dirty="0"/>
                  <a:t> matrix are real, which includes the undirected network as a special case, then the condition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α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, is very easy to be verified and applied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Interesting: second-order </a:t>
                </a:r>
                <a:r>
                  <a:rPr lang="en-US" dirty="0"/>
                  <a:t>consensus in the multi-agent system </a:t>
                </a:r>
                <a:r>
                  <a:rPr lang="en-US" dirty="0" smtClean="0"/>
                  <a:t>can </a:t>
                </a:r>
                <a:r>
                  <a:rPr lang="en-US" dirty="0"/>
                  <a:t>be reached if and only if 0 &lt; β &lt; α  and the sampling period T is not of some particular value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r>
                  <a:rPr lang="en-US" dirty="0" smtClean="0"/>
                  <a:t>The convergence </a:t>
                </a:r>
                <a:r>
                  <a:rPr lang="en-US" dirty="0"/>
                  <a:t>rate around the critical points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𝑇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α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 is very slow.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59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355</TotalTime>
  <Words>1191</Words>
  <Application>Microsoft Office PowerPoint</Application>
  <PresentationFormat>On-screen Show (4:3)</PresentationFormat>
  <Paragraphs>250</Paragraphs>
  <Slides>16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Clarity</vt:lpstr>
      <vt:lpstr> Project On Multi-A(ge)nt Systems (236824)</vt:lpstr>
      <vt:lpstr>Presentation Outline</vt:lpstr>
      <vt:lpstr>Introduction and overview</vt:lpstr>
      <vt:lpstr>Introduction and overview (cont.)</vt:lpstr>
      <vt:lpstr>Introduction and overview (cont.)</vt:lpstr>
      <vt:lpstr>Mathematical concepts</vt:lpstr>
      <vt:lpstr>Main contribution</vt:lpstr>
      <vt:lpstr>Main contribution (cont.)</vt:lpstr>
      <vt:lpstr>Main contribution (cont.)</vt:lpstr>
      <vt:lpstr>Main contribution (cont.)</vt:lpstr>
      <vt:lpstr>Main contribution (cont.)</vt:lpstr>
      <vt:lpstr>Simulations</vt:lpstr>
      <vt:lpstr>Simulations (cont.)</vt:lpstr>
      <vt:lpstr>Simulations (cont.)</vt:lpstr>
      <vt:lpstr>Conclusions and personal thoughts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Aut_Sys</dc:creator>
  <cp:lastModifiedBy>שלומוב ויטלי</cp:lastModifiedBy>
  <cp:revision>98</cp:revision>
  <cp:lastPrinted>2015-06-22T11:39:42Z</cp:lastPrinted>
  <dcterms:created xsi:type="dcterms:W3CDTF">2006-08-16T00:00:00Z</dcterms:created>
  <dcterms:modified xsi:type="dcterms:W3CDTF">2019-12-11T08:17:02Z</dcterms:modified>
</cp:coreProperties>
</file>